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8" r:id="rId6"/>
    <p:sldId id="264" r:id="rId7"/>
    <p:sldId id="265" r:id="rId8"/>
    <p:sldId id="266" r:id="rId9"/>
    <p:sldId id="267" r:id="rId10"/>
    <p:sldId id="271" r:id="rId11"/>
    <p:sldId id="270" r:id="rId12"/>
    <p:sldId id="260" r:id="rId13"/>
    <p:sldId id="272" r:id="rId14"/>
    <p:sldId id="261" r:id="rId15"/>
    <p:sldId id="269" r:id="rId16"/>
    <p:sldId id="26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25E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84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57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5979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23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0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36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7338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38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77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91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779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EFD44-B974-4E7D-9D83-EB1FA083C1FE}" type="datetimeFigureOut">
              <a:rPr lang="ru-RU" smtClean="0"/>
              <a:t>15.04.2022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924D8-477D-47C2-819A-F96586BFB5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5497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695796" y="2478260"/>
            <a:ext cx="8932026" cy="197427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806075"/>
            <a:ext cx="9144000" cy="1347738"/>
          </a:xfrm>
        </p:spPr>
        <p:txBody>
          <a:bodyPr>
            <a:noAutofit/>
          </a:bodyPr>
          <a:lstStyle/>
          <a:p>
            <a:r>
              <a:rPr lang="ru-RU" sz="4800" b="1" i="1" dirty="0">
                <a:gradFill flip="none" rotWithShape="1">
                  <a:gsLst>
                    <a:gs pos="0">
                      <a:schemeClr val="accent1">
                        <a:lumMod val="89000"/>
                      </a:schemeClr>
                    </a:gs>
                    <a:gs pos="23000">
                      <a:schemeClr val="accent1">
                        <a:lumMod val="89000"/>
                      </a:schemeClr>
                    </a:gs>
                    <a:gs pos="69000">
                      <a:schemeClr val="accent1">
                        <a:lumMod val="75000"/>
                      </a:schemeClr>
                    </a:gs>
                    <a:gs pos="97000">
                      <a:schemeClr val="accent1">
                        <a:lumMod val="70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Решение задачи от команды </a:t>
            </a:r>
            <a:r>
              <a:rPr lang="en-US" sz="4800" b="1" i="1" dirty="0">
                <a:gradFill flip="none" rotWithShape="1">
                  <a:gsLst>
                    <a:gs pos="84000">
                      <a:schemeClr val="accent4">
                        <a:lumMod val="75000"/>
                      </a:schemeClr>
                    </a:gs>
                    <a:gs pos="41000">
                      <a:srgbClr val="00B05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Bahnschrift" panose="020B0502040204020203" pitchFamily="34" charset="0"/>
              </a:rPr>
              <a:t>Last Minute</a:t>
            </a:r>
            <a:endParaRPr lang="ru-RU" sz="4800" b="1" i="1" dirty="0">
              <a:gradFill flip="none" rotWithShape="1">
                <a:gsLst>
                  <a:gs pos="84000">
                    <a:schemeClr val="accent4">
                      <a:lumMod val="75000"/>
                    </a:schemeClr>
                  </a:gs>
                  <a:gs pos="41000">
                    <a:srgbClr val="00B05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13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6F6A0-C111-6DA9-640F-325BCF87E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Визуализация. Категориальные признаки</a:t>
            </a:r>
            <a:endParaRPr lang="en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7A1CF5-E07D-A09B-C8F4-E5C4CE88DD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298" y="1825625"/>
            <a:ext cx="7548438" cy="4822310"/>
          </a:xfrm>
        </p:spPr>
      </p:pic>
    </p:spTree>
    <p:extLst>
      <p:ext uri="{BB962C8B-B14F-4D97-AF65-F5344CB8AC3E}">
        <p14:creationId xmlns:p14="http://schemas.microsoft.com/office/powerpoint/2010/main" val="272852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54EF-C121-7E53-BD3E-BA1E180D9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Визуализация. Тестирование моделей</a:t>
            </a:r>
            <a:endParaRPr lang="en-RU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73AE95-8A80-6FF3-79B2-83D213A96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739" y="1825625"/>
            <a:ext cx="4908521" cy="4351338"/>
          </a:xfrm>
        </p:spPr>
      </p:pic>
    </p:spTree>
    <p:extLst>
      <p:ext uri="{BB962C8B-B14F-4D97-AF65-F5344CB8AC3E}">
        <p14:creationId xmlns:p14="http://schemas.microsoft.com/office/powerpoint/2010/main" val="2606941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200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Модель</a:t>
            </a:r>
            <a:endParaRPr lang="ru-RU" sz="4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99" y="6151418"/>
            <a:ext cx="540934" cy="54093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920691-58E0-018C-CB6F-42D6B12DAE04}"/>
              </a:ext>
            </a:extLst>
          </p:cNvPr>
          <p:cNvSpPr txBox="1"/>
          <p:nvPr/>
        </p:nvSpPr>
        <p:spPr>
          <a:xfrm>
            <a:off x="1643269" y="1520785"/>
            <a:ext cx="948193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Bahnschrift" panose="020B0502040204020203" pitchFamily="34" charset="0"/>
              </a:rPr>
              <a:t>После экспериментов было решено остановиться на ансамблевой модели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Stacking Classifier</a:t>
            </a:r>
            <a:r>
              <a:rPr lang="en-US" sz="2800" dirty="0">
                <a:latin typeface="Bahnschrift" panose="020B0502040204020203" pitchFamily="34" charset="0"/>
              </a:rPr>
              <a:t>:</a:t>
            </a:r>
            <a:r>
              <a:rPr lang="ru-RU" sz="2800" dirty="0">
                <a:latin typeface="Bahnschrift" panose="020B0502040204020203" pitchFamily="34" charset="0"/>
              </a:rPr>
              <a:t> </a:t>
            </a:r>
            <a:endParaRPr lang="ru-RU" sz="28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endParaRPr lang="ru-RU" sz="28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Stacking Classifier</a:t>
            </a:r>
            <a:r>
              <a:rPr lang="ru-RU" sz="28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sz="2800" dirty="0">
                <a:latin typeface="Bahnschrift" panose="020B0502040204020203" pitchFamily="34" charset="0"/>
              </a:rPr>
              <a:t>решает</a:t>
            </a:r>
            <a:r>
              <a:rPr lang="en-US" sz="2800" dirty="0">
                <a:latin typeface="Bahnschrift" panose="020B0502040204020203" pitchFamily="34" charset="0"/>
              </a:rPr>
              <a:t> </a:t>
            </a:r>
            <a:r>
              <a:rPr lang="ru-RU" sz="2800" dirty="0">
                <a:latin typeface="Bahnschrift" panose="020B0502040204020203" pitchFamily="34" charset="0"/>
              </a:rPr>
              <a:t>с правильно подобранными </a:t>
            </a:r>
            <a:r>
              <a:rPr lang="ru-RU" sz="2800" dirty="0" err="1">
                <a:latin typeface="Bahnschrift" panose="020B0502040204020203" pitchFamily="34" charset="0"/>
              </a:rPr>
              <a:t>гиперпараметрами</a:t>
            </a:r>
            <a:r>
              <a:rPr lang="ru-RU" sz="2800" dirty="0">
                <a:latin typeface="Bahnschrift" panose="020B0502040204020203" pitchFamily="34" charset="0"/>
              </a:rPr>
              <a:t> почти все указанные проблемы, проблему переобучения мы решали тем, что подбирали параметры на 60</a:t>
            </a:r>
            <a:r>
              <a:rPr lang="en-US" sz="2800" dirty="0">
                <a:latin typeface="Bahnschrift" panose="020B0502040204020203" pitchFamily="34" charset="0"/>
              </a:rPr>
              <a:t>% </a:t>
            </a:r>
            <a:r>
              <a:rPr lang="ru-RU" sz="2800" dirty="0">
                <a:latin typeface="Bahnschrift" panose="020B0502040204020203" pitchFamily="34" charset="0"/>
              </a:rPr>
              <a:t>данных, остальные оставив на валидацию.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390347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39A8411-C195-8964-778F-CC02017B58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590684"/>
              </p:ext>
            </p:extLst>
          </p:nvPr>
        </p:nvGraphicFramePr>
        <p:xfrm>
          <a:off x="1123123" y="1575352"/>
          <a:ext cx="10088217" cy="37072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2739">
                  <a:extLst>
                    <a:ext uri="{9D8B030D-6E8A-4147-A177-3AD203B41FA5}">
                      <a16:colId xmlns:a16="http://schemas.microsoft.com/office/drawing/2014/main" val="4114516760"/>
                    </a:ext>
                  </a:extLst>
                </a:gridCol>
                <a:gridCol w="3362739">
                  <a:extLst>
                    <a:ext uri="{9D8B030D-6E8A-4147-A177-3AD203B41FA5}">
                      <a16:colId xmlns:a16="http://schemas.microsoft.com/office/drawing/2014/main" val="830566745"/>
                    </a:ext>
                  </a:extLst>
                </a:gridCol>
                <a:gridCol w="3362739">
                  <a:extLst>
                    <a:ext uri="{9D8B030D-6E8A-4147-A177-3AD203B41FA5}">
                      <a16:colId xmlns:a16="http://schemas.microsoft.com/office/drawing/2014/main" val="308309732"/>
                    </a:ext>
                  </a:extLst>
                </a:gridCol>
              </a:tblGrid>
              <a:tr h="133777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>
                          <a:latin typeface="Bahnschrift" panose="020B0502040204020203" pitchFamily="34" charset="0"/>
                        </a:rPr>
                        <a:t>Распределение классов</a:t>
                      </a:r>
                      <a:endParaRPr lang="en-RU" sz="24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sz="2400" dirty="0">
                          <a:latin typeface="Bahnschrift" panose="020B0502040204020203" pitchFamily="34" charset="0"/>
                        </a:rPr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sz="2400" dirty="0">
                          <a:latin typeface="Bahnschrift" panose="020B0502040204020203" pitchFamily="34" charset="0"/>
                        </a:rPr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808262"/>
                  </a:ext>
                </a:extLst>
              </a:tr>
              <a:tr h="775061"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Живые пациенты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64.479 % 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65</a:t>
                      </a:r>
                      <a:r>
                        <a:rPr lang="en-US" dirty="0">
                          <a:latin typeface="Bahnschrift" panose="020B0502040204020203" pitchFamily="34" charset="0"/>
                        </a:rPr>
                        <a:t>%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029389"/>
                  </a:ext>
                </a:extLst>
              </a:tr>
              <a:tr h="819397"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Умершие пациенты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28.185 % 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Bahnschrift" panose="020B0502040204020203" pitchFamily="34" charset="0"/>
                        </a:rPr>
                        <a:t>28%</a:t>
                      </a:r>
                    </a:p>
                    <a:p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460278"/>
                  </a:ext>
                </a:extLst>
              </a:tr>
              <a:tr h="775061"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Пациенты с рецидивом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7.336 %</a:t>
                      </a:r>
                      <a:r>
                        <a:rPr lang="en-US" dirty="0">
                          <a:latin typeface="Bahnschrift" panose="020B0502040204020203" pitchFamily="34" charset="0"/>
                        </a:rPr>
                        <a:t> 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" panose="020B0502040204020203" pitchFamily="34" charset="0"/>
                        </a:rPr>
                        <a:t>7 %</a:t>
                      </a:r>
                      <a:r>
                        <a:rPr lang="en-US" dirty="0">
                          <a:latin typeface="Bahnschrift" panose="020B0502040204020203" pitchFamily="34" charset="0"/>
                        </a:rPr>
                        <a:t> </a:t>
                      </a:r>
                      <a:endParaRPr lang="en-RU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168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714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Результаты</a:t>
            </a:r>
            <a:r>
              <a:rPr lang="en-US" b="1" kern="12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b="1" kern="12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вычислений</a:t>
            </a:r>
            <a:endParaRPr lang="en-US" b="1" kern="12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4DF0A7-223B-9DD0-6F90-0B61115FD755}"/>
              </a:ext>
            </a:extLst>
          </p:cNvPr>
          <p:cNvSpPr txBox="1"/>
          <p:nvPr/>
        </p:nvSpPr>
        <p:spPr>
          <a:xfrm>
            <a:off x="235562" y="2443315"/>
            <a:ext cx="3990125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>
                <a:latin typeface="Bahnschrift" panose="020B0502040204020203" pitchFamily="34" charset="0"/>
              </a:rPr>
              <a:t>На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валидации</a:t>
            </a:r>
            <a:r>
              <a:rPr lang="en-US" sz="2000" dirty="0">
                <a:latin typeface="Bahnschrift" panose="020B0502040204020203" pitchFamily="34" charset="0"/>
              </a:rPr>
              <a:t> F1</a:t>
            </a:r>
            <a:r>
              <a:rPr lang="ru-RU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мера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мультиклассовой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классификации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в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понимании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sklearn</a:t>
            </a:r>
            <a:r>
              <a:rPr lang="en-US" sz="2000" dirty="0">
                <a:latin typeface="Bahnschrift" panose="020B0502040204020203" pitchFamily="34" charset="0"/>
              </a:rPr>
              <a:t> – 99 </a:t>
            </a:r>
            <a:r>
              <a:rPr lang="en-US" sz="2000" dirty="0" err="1">
                <a:latin typeface="Bahnschrift" panose="020B0502040204020203" pitchFamily="34" charset="0"/>
              </a:rPr>
              <a:t>процентов</a:t>
            </a:r>
            <a:r>
              <a:rPr lang="ru-RU" sz="2000" dirty="0">
                <a:latin typeface="Bahnschrift" panose="020B0502040204020203" pitchFamily="34" charset="0"/>
              </a:rPr>
              <a:t>.</a:t>
            </a:r>
            <a:endParaRPr lang="en-US" sz="2000" dirty="0">
              <a:latin typeface="Bahnschrift" panose="020B0502040204020203" pitchFamily="34" charset="0"/>
            </a:endParaRPr>
          </a:p>
          <a:p>
            <a:pPr marL="7429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>
                <a:latin typeface="Bahnschrift" panose="020B0502040204020203" pitchFamily="34" charset="0"/>
              </a:rPr>
              <a:t>Приватный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скор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решения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неизвестен</a:t>
            </a:r>
            <a:r>
              <a:rPr lang="ru-RU" sz="2000" dirty="0">
                <a:latin typeface="Bahnschrift" panose="020B0502040204020203" pitchFamily="34" charset="0"/>
              </a:rPr>
              <a:t>.</a:t>
            </a:r>
            <a:endParaRPr lang="en-US" sz="2000" dirty="0">
              <a:latin typeface="Bahnschrift" panose="020B0502040204020203" pitchFamily="34" charset="0"/>
            </a:endParaRPr>
          </a:p>
          <a:p>
            <a:pPr marL="742950" indent="-4572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000" dirty="0" err="1">
                <a:latin typeface="Bahnschrift" panose="020B0502040204020203" pitchFamily="34" charset="0"/>
              </a:rPr>
              <a:t>Распределение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классов</a:t>
            </a:r>
            <a:r>
              <a:rPr lang="en-US" sz="2000" dirty="0">
                <a:latin typeface="Bahnschrift" panose="020B0502040204020203" pitchFamily="34" charset="0"/>
              </a:rPr>
              <a:t>  </a:t>
            </a:r>
            <a:r>
              <a:rPr lang="en-US" sz="2000" dirty="0" err="1">
                <a:latin typeface="Bahnschrift" panose="020B0502040204020203" pitchFamily="34" charset="0"/>
              </a:rPr>
              <a:t>в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тесте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похоже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на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то</a:t>
            </a:r>
            <a:r>
              <a:rPr lang="en-US" sz="2000" dirty="0">
                <a:latin typeface="Bahnschrift" panose="020B0502040204020203" pitchFamily="34" charset="0"/>
              </a:rPr>
              <a:t>, </a:t>
            </a:r>
            <a:r>
              <a:rPr lang="en-US" sz="2000" dirty="0" err="1">
                <a:latin typeface="Bahnschrift" panose="020B0502040204020203" pitchFamily="34" charset="0"/>
              </a:rPr>
              <a:t>что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ru-RU" sz="2000" dirty="0">
                <a:latin typeface="Bahnschrift" panose="020B0502040204020203" pitchFamily="34" charset="0"/>
              </a:rPr>
              <a:t>дано </a:t>
            </a:r>
            <a:r>
              <a:rPr lang="en-US" sz="2000" dirty="0" err="1">
                <a:latin typeface="Bahnschrift" panose="020B0502040204020203" pitchFamily="34" charset="0"/>
              </a:rPr>
              <a:t>в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трейне</a:t>
            </a:r>
            <a:r>
              <a:rPr lang="en-US" sz="2000" dirty="0">
                <a:latin typeface="Bahnschrif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C:\Users\admin\Desktop\преза\machine_learning.png">
            <a:extLst>
              <a:ext uri="{FF2B5EF4-FFF2-40B4-BE49-F238E27FC236}">
                <a16:creationId xmlns:a16="http://schemas.microsoft.com/office/drawing/2014/main" id="{771E77E0-B53A-1CCF-A236-DA6FCB7D8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01541" y="807593"/>
            <a:ext cx="4427972" cy="523956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9650" y="6209607"/>
            <a:ext cx="441182" cy="441182"/>
          </a:xfrm>
        </p:spPr>
      </p:pic>
    </p:spTree>
    <p:extLst>
      <p:ext uri="{BB962C8B-B14F-4D97-AF65-F5344CB8AC3E}">
        <p14:creationId xmlns:p14="http://schemas.microsoft.com/office/powerpoint/2010/main" val="722348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E08BC-61E9-58B8-8353-CA41643EF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Улучшение модели</a:t>
            </a:r>
            <a:endParaRPr lang="en-RU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59C25-BB9C-0F66-3402-0F7161028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Можно улучшить предсказания, если добавить данные в обучающую выборку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Из-за чувствительности задачи необходим более тщательный процесс валидации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Попробовать использовать более интерпретируемые модели</a:t>
            </a:r>
          </a:p>
          <a:p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Более детально разобраться с признаками, так как, хотя фичи не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анонимизированы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, без объяснения человека с профильным образованием разобрать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датасет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очень трудно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8822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09058" y="3165178"/>
            <a:ext cx="7391402" cy="72397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55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Спасибо за внимание</a:t>
            </a:r>
            <a:r>
              <a:rPr lang="en-US" sz="55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!</a:t>
            </a:r>
            <a:endParaRPr lang="ru-RU" sz="55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62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Содержание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42250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Команда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Решение задачи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Визуализация данных и работы модели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Результаты вычислений</a:t>
            </a:r>
            <a:endParaRPr lang="en-US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Улучшение модели</a:t>
            </a:r>
          </a:p>
        </p:txBody>
      </p:sp>
    </p:spTree>
    <p:extLst>
      <p:ext uri="{BB962C8B-B14F-4D97-AF65-F5344CB8AC3E}">
        <p14:creationId xmlns:p14="http://schemas.microsoft.com/office/powerpoint/2010/main" val="3510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Команда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319550" y="2053285"/>
            <a:ext cx="2776450" cy="3241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Григорий Поздняков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8743604" y="2053285"/>
            <a:ext cx="2777836" cy="420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Людмила Григорьева</a:t>
            </a: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670560" y="2053285"/>
            <a:ext cx="1894608" cy="4077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Аня Антипова</a:t>
            </a:r>
            <a:endParaRPr lang="en-US" sz="2000" dirty="0">
              <a:solidFill>
                <a:schemeClr val="bg2">
                  <a:lumMod val="25000"/>
                </a:schemeClr>
              </a:solidFill>
              <a:latin typeface="Bahnschrift" panose="020B0502040204020203" pitchFamily="34" charset="0"/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(</a:t>
            </a:r>
            <a:r>
              <a:rPr lang="ru-RU" sz="16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Капитан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)</a:t>
            </a:r>
            <a:endParaRPr lang="ru-RU" sz="16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026" name="Picture 2" descr="https://sun9-17.userapi.com/impf/pvJHJV5hR6g5uKm7ebeln-AAJTtGu8txLb9v6g/ukN4-4SuFPU.jpg?size=1280x960&amp;quality=95&amp;sign=8a1c64e5a72a716efc9c21ee0e20f9cc&amp;type=album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4" t="1480" r="9020" b="2005"/>
          <a:stretch/>
        </p:blipFill>
        <p:spPr bwMode="auto">
          <a:xfrm>
            <a:off x="110657" y="2920297"/>
            <a:ext cx="3135224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un9-83.userapi.com/impf/c850136/v850136667/d9b4d/Ln3ji-Z04SY.jpg?size=487x604&amp;quality=96&amp;sign=ac51ae234923c2530f1de013e6e94712&amp;type=alb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240" y="2927352"/>
            <a:ext cx="2242243" cy="278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erson sitting in a chair in front of a ma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172" y="2906292"/>
            <a:ext cx="2150628" cy="280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109855"/>
            <a:ext cx="565265" cy="565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7CA57F-437F-F763-6ACF-EEC673AEF7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910" y="2920296"/>
            <a:ext cx="2181835" cy="2801993"/>
          </a:xfrm>
          <a:prstGeom prst="rect">
            <a:avLst/>
          </a:prstGeom>
        </p:spPr>
      </p:pic>
      <p:sp>
        <p:nvSpPr>
          <p:cNvPr id="12" name="Объект 2">
            <a:extLst>
              <a:ext uri="{FF2B5EF4-FFF2-40B4-BE49-F238E27FC236}">
                <a16:creationId xmlns:a16="http://schemas.microsoft.com/office/drawing/2014/main" id="{3730D2A4-1C6F-0192-A7A8-EBFFA994E95B}"/>
              </a:ext>
            </a:extLst>
          </p:cNvPr>
          <p:cNvSpPr txBox="1">
            <a:spLocks/>
          </p:cNvSpPr>
          <p:nvPr/>
        </p:nvSpPr>
        <p:spPr>
          <a:xfrm>
            <a:off x="6576523" y="2049169"/>
            <a:ext cx="1894608" cy="324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Иван Глебов</a:t>
            </a:r>
          </a:p>
        </p:txBody>
      </p:sp>
    </p:spTree>
    <p:extLst>
      <p:ext uri="{BB962C8B-B14F-4D97-AF65-F5344CB8AC3E}">
        <p14:creationId xmlns:p14="http://schemas.microsoft.com/office/powerpoint/2010/main" val="2776618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Решение задачи</a:t>
            </a:r>
            <a:endParaRPr lang="ru-RU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Мы выбрали задачу </a:t>
            </a:r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№ 2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В представленном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датасете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 имеются медицинские параметры пациентов, больных раком. Необходимо классифицировать на основе этих данных – пациент жив или погиб.</a:t>
            </a:r>
          </a:p>
          <a:p>
            <a:pPr marL="0" indent="0">
              <a:buNone/>
            </a:pP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Дополнительные баллы: предсказание других признаков и </a:t>
            </a:r>
            <a:r>
              <a:rPr lang="ru-RU" dirty="0" err="1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таргетов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rPr>
              <a:t>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1" y="6176963"/>
            <a:ext cx="520626" cy="5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87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F60A7-8373-3FC5-1779-44AA8ACFD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Трудности</a:t>
            </a:r>
            <a:endParaRPr lang="en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B2F1-B120-9CB9-8440-F0446D91B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1. </a:t>
            </a:r>
            <a:r>
              <a:rPr lang="ru-RU" sz="2000" dirty="0">
                <a:latin typeface="Bahnschrift" panose="020B0502040204020203" pitchFamily="34" charset="0"/>
              </a:rPr>
              <a:t>Несбалансированные классы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2. </a:t>
            </a:r>
            <a:r>
              <a:rPr lang="ru-RU" sz="2000" dirty="0">
                <a:latin typeface="Bahnschrift" panose="020B0502040204020203" pitchFamily="34" charset="0"/>
              </a:rPr>
              <a:t>Много категориальных фичей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3. </a:t>
            </a:r>
            <a:r>
              <a:rPr lang="ru-RU" sz="2000" dirty="0">
                <a:latin typeface="Bahnschrift" panose="020B0502040204020203" pitchFamily="34" charset="0"/>
              </a:rPr>
              <a:t>Мало данных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4. </a:t>
            </a:r>
            <a:r>
              <a:rPr lang="ru-RU" sz="2000" dirty="0">
                <a:latin typeface="Bahnschrift" panose="020B0502040204020203" pitchFamily="34" charset="0"/>
              </a:rPr>
              <a:t>Малая корреляция почти всех фичей с </a:t>
            </a:r>
            <a:r>
              <a:rPr lang="ru-RU" sz="2000" dirty="0" err="1">
                <a:latin typeface="Bahnschrift" panose="020B0502040204020203" pitchFamily="34" charset="0"/>
              </a:rPr>
              <a:t>таргетом</a:t>
            </a:r>
            <a:endParaRPr lang="ru-RU" sz="2000" dirty="0">
              <a:latin typeface="Bahnschrift" panose="020B0502040204020203" pitchFamily="34" charset="0"/>
            </a:endParaRPr>
          </a:p>
          <a:p>
            <a:pPr marL="0" indent="0">
              <a:buNone/>
            </a:pPr>
            <a:endParaRPr lang="en-RU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5C9FD-4911-2A89-0664-C664098F6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862" y="1147556"/>
            <a:ext cx="6019331" cy="455964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23765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209F4-2488-6ABC-0CDD-67B3BDB16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Preliminary analysis</a:t>
            </a:r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. Выводы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7982A-6F30-8AF3-A794-66BFFE390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39061" cy="4351338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Удалили индексные столбцы в обучающем и тестовом наборе данных</a:t>
            </a:r>
            <a:r>
              <a:rPr lang="en-US" dirty="0">
                <a:latin typeface="Bahnschrift" panose="020B0502040204020203" pitchFamily="34" charset="0"/>
              </a:rPr>
              <a:t>.</a:t>
            </a:r>
            <a:endParaRPr lang="ru-RU" dirty="0">
              <a:latin typeface="Bahnschrift" panose="020B0502040204020203" pitchFamily="34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Строковых переменных в наборах данных нет</a:t>
            </a:r>
            <a:r>
              <a:rPr lang="en-US" dirty="0">
                <a:latin typeface="Bahnschrift" panose="020B0502040204020203" pitchFamily="34" charset="0"/>
              </a:rPr>
              <a:t>.</a:t>
            </a:r>
            <a:endParaRPr lang="ru-RU" dirty="0">
              <a:latin typeface="Bahnschrift" panose="020B0502040204020203" pitchFamily="34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Удалили в обоих </a:t>
            </a:r>
            <a:r>
              <a:rPr lang="ru-RU" dirty="0" err="1">
                <a:latin typeface="Bahnschrift" panose="020B0502040204020203" pitchFamily="34" charset="0"/>
              </a:rPr>
              <a:t>датасетах</a:t>
            </a:r>
            <a:r>
              <a:rPr lang="ru-RU" dirty="0">
                <a:latin typeface="Bahnschrift" panose="020B0502040204020203" pitchFamily="34" charset="0"/>
              </a:rPr>
              <a:t> переменные с одним</a:t>
            </a:r>
            <a:r>
              <a:rPr lang="en-US" dirty="0">
                <a:latin typeface="Bahnschrift" panose="020B0502040204020203" pitchFamily="34" charset="0"/>
              </a:rPr>
              <a:t> </a:t>
            </a:r>
            <a:r>
              <a:rPr lang="ru-RU" dirty="0">
                <a:latin typeface="Bahnschrift" panose="020B0502040204020203" pitchFamily="34" charset="0"/>
              </a:rPr>
              <a:t>значением: 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’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р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N', 'M', '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эффект</a:t>
            </a:r>
            <a:r>
              <a:rPr lang="ru-RU" dirty="0">
                <a:latin typeface="Bahnschrift" panose="020B0502040204020203" pitchFamily="34" charset="0"/>
              </a:rPr>
              <a:t>’</a:t>
            </a:r>
            <a:r>
              <a:rPr lang="en-US" dirty="0">
                <a:latin typeface="Bahnschrift" panose="020B0502040204020203" pitchFamily="34" charset="0"/>
              </a:rPr>
              <a:t>.</a:t>
            </a:r>
            <a:endParaRPr lang="ru-RU" dirty="0">
              <a:latin typeface="Bahnschrift" panose="020B0502040204020203" pitchFamily="34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Определили бинарные переменные, оказалось в тестовом наборе три переменные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'Осложнения интраоперационные.1', 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Comorbidity Component', '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pT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при одностороннем поражении.1' </a:t>
            </a:r>
            <a:r>
              <a:rPr lang="ru-RU" dirty="0">
                <a:latin typeface="Bahnschrift" panose="020B0502040204020203" pitchFamily="34" charset="0"/>
              </a:rPr>
              <a:t>имеют только два значения, хотя в обучающем наборе данных в этих переменных три значения. Исключили эти переменные из бинарных</a:t>
            </a:r>
            <a:r>
              <a:rPr lang="en-US" dirty="0">
                <a:latin typeface="Bahnschrift" panose="020B0502040204020203" pitchFamily="34" charset="0"/>
              </a:rPr>
              <a:t>.</a:t>
            </a:r>
            <a:endParaRPr lang="ru-RU" dirty="0">
              <a:latin typeface="Bahnschrift" panose="020B0502040204020203" pitchFamily="34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В категориальной переменной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'локализация'</a:t>
            </a:r>
            <a:r>
              <a:rPr lang="ru-RU" dirty="0">
                <a:latin typeface="Bahnschrift" panose="020B0502040204020203" pitchFamily="34" charset="0"/>
              </a:rPr>
              <a:t> есть странное значение 123, возможно</a:t>
            </a:r>
            <a:r>
              <a:rPr lang="en-US" dirty="0">
                <a:latin typeface="Bahnschrift" panose="020B0502040204020203" pitchFamily="34" charset="0"/>
              </a:rPr>
              <a:t>,</a:t>
            </a:r>
            <a:r>
              <a:rPr lang="ru-RU" dirty="0">
                <a:latin typeface="Bahnschrift" panose="020B0502040204020203" pitchFamily="34" charset="0"/>
              </a:rPr>
              <a:t> опечатка</a:t>
            </a:r>
            <a:r>
              <a:rPr lang="en-US" dirty="0">
                <a:latin typeface="Bahnschrift" panose="020B0502040204020203" pitchFamily="34" charset="0"/>
              </a:rPr>
              <a:t>.</a:t>
            </a:r>
            <a:endParaRPr lang="ru-RU" dirty="0">
              <a:latin typeface="Bahnschrift" panose="020B0502040204020203" pitchFamily="34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В переменных есть пропуски в обоих наборах данных, их необходимо заполнить.</a:t>
            </a:r>
          </a:p>
          <a:p>
            <a:pPr marL="0" indent="0">
              <a:buNone/>
            </a:pP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83188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251C-FE39-DC64-2AC0-571BB0AC8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EDA &amp; Basic Data Cleaning. </a:t>
            </a:r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Выводы</a:t>
            </a:r>
            <a:br>
              <a:rPr lang="en-GB" dirty="0"/>
            </a:b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B186E-D579-B204-1D89-3C7AAE9CF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Классы не сбалансированы.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Признаки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'Доступ первой резекции'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'Доступ первой резекции.1', </a:t>
            </a:r>
            <a:r>
              <a:rPr lang="ru-RU" dirty="0">
                <a:latin typeface="Bahnschrift" panose="020B0502040204020203" pitchFamily="34" charset="0"/>
              </a:rPr>
              <a:t>а также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'Число удаленных узлов'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'Находки при УЗИ' </a:t>
            </a:r>
            <a:r>
              <a:rPr lang="ru-RU" dirty="0">
                <a:latin typeface="Bahnschrift" panose="020B0502040204020203" pitchFamily="34" charset="0"/>
              </a:rPr>
              <a:t>полностью скоррелированы друг с другом, поэтому удалим следующие признаки: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'Доступ первой резекции.1', 'Находки при УЗИ’.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Наиболее сильно с </a:t>
            </a:r>
            <a:r>
              <a:rPr lang="ru-RU" dirty="0" err="1">
                <a:latin typeface="Bahnschrift" panose="020B0502040204020203" pitchFamily="34" charset="0"/>
              </a:rPr>
              <a:t>таргетом</a:t>
            </a:r>
            <a:r>
              <a:rPr lang="ru-RU" dirty="0">
                <a:latin typeface="Bahnschrift" panose="020B0502040204020203" pitchFamily="34" charset="0"/>
              </a:rPr>
              <a:t> скоррелированы признаки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'Рецидив'</a:t>
            </a:r>
            <a:r>
              <a:rPr lang="ru-RU" dirty="0">
                <a:latin typeface="Bahnschrift" panose="020B0502040204020203" pitchFamily="34" charset="0"/>
              </a:rPr>
              <a:t> 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'вид рецидива’.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Признаки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'Размер'</a:t>
            </a:r>
            <a:r>
              <a:rPr lang="ru-RU" dirty="0">
                <a:latin typeface="Bahnschrift" panose="020B0502040204020203" pitchFamily="34" charset="0"/>
              </a:rPr>
              <a:t> 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'Размер.1'</a:t>
            </a:r>
            <a:r>
              <a:rPr lang="ru-RU" dirty="0">
                <a:latin typeface="Bahnschrift" panose="020B0502040204020203" pitchFamily="34" charset="0"/>
              </a:rPr>
              <a:t>, а также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'Стадия'</a:t>
            </a:r>
            <a:r>
              <a:rPr lang="ru-RU" dirty="0">
                <a:latin typeface="Bahnschrift" panose="020B0502040204020203" pitchFamily="34" charset="0"/>
              </a:rPr>
              <a:t> 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'СКФ снижение на 25-50-75%' </a:t>
            </a:r>
            <a:r>
              <a:rPr lang="ru-RU" dirty="0">
                <a:latin typeface="Bahnschrift" panose="020B0502040204020203" pitchFamily="34" charset="0"/>
              </a:rPr>
              <a:t>полностью скоррелированы друг с другом, поэтому удалим следующие признаки: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'Размер.1', 'СКФ снижение на 25-50-75%’.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Наиболее сильно с </a:t>
            </a:r>
            <a:r>
              <a:rPr lang="ru-RU" dirty="0" err="1">
                <a:latin typeface="Bahnschrift" panose="020B0502040204020203" pitchFamily="34" charset="0"/>
              </a:rPr>
              <a:t>таргетом</a:t>
            </a:r>
            <a:r>
              <a:rPr lang="ru-RU" dirty="0">
                <a:latin typeface="Bahnschrift" panose="020B0502040204020203" pitchFamily="34" charset="0"/>
              </a:rPr>
              <a:t> также скоррелированы признаки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'Лечение рецидива'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'эффект лечения рецидива’.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009400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FF88-F592-254E-EF29-A9C46EB60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EDA &amp; Basic Data Cleaning. </a:t>
            </a:r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Выводы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3BB44-7CE8-4BDB-E215-671D7AC04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Признаки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PADUA'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RENAL', </a:t>
            </a:r>
            <a:r>
              <a:rPr lang="ru-RU" dirty="0">
                <a:latin typeface="Bahnschrift" panose="020B0502040204020203" pitchFamily="34" charset="0"/>
              </a:rPr>
              <a:t>а также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d max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при одностороннем поражении'</a:t>
            </a:r>
            <a:r>
              <a:rPr lang="ru-RU" dirty="0">
                <a:latin typeface="Bahnschrift" panose="020B0502040204020203" pitchFamily="34" charset="0"/>
              </a:rPr>
              <a:t> 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'%удаленной паренхимы</a:t>
            </a:r>
            <a:r>
              <a:rPr lang="ru-RU" dirty="0">
                <a:latin typeface="Bahnschrift" panose="020B0502040204020203" pitchFamily="34" charset="0"/>
              </a:rPr>
              <a:t>',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'Вес, кг</a:t>
            </a:r>
            <a:r>
              <a:rPr lang="ru-RU" dirty="0">
                <a:latin typeface="Bahnschrift" panose="020B0502040204020203" pitchFamily="34" charset="0"/>
              </a:rPr>
              <a:t>' и 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BMI,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кг/м2</a:t>
            </a:r>
            <a:r>
              <a:rPr lang="ru-RU" dirty="0">
                <a:latin typeface="Bahnschrift" panose="020B0502040204020203" pitchFamily="34" charset="0"/>
              </a:rPr>
              <a:t>',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'Объем опухоли, мл'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'Исходный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v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почки</a:t>
            </a:r>
            <a:r>
              <a:rPr lang="ru-RU" dirty="0">
                <a:latin typeface="Bahnschrift" panose="020B0502040204020203" pitchFamily="34" charset="0"/>
              </a:rPr>
              <a:t>',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'рост2, м2'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'Рост, см', 'СКФ'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'СКФ.1', 'креатинин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max'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'Увеличение креатинина в разы', 'темп диуреза, мл/кг/ч' </a:t>
            </a:r>
            <a:r>
              <a:rPr lang="ru-RU" dirty="0">
                <a:latin typeface="Bahnschrift" panose="020B0502040204020203" pitchFamily="34" charset="0"/>
              </a:rPr>
              <a:t>и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'диурез, сутки' </a:t>
            </a:r>
            <a:r>
              <a:rPr lang="ru-RU" dirty="0">
                <a:latin typeface="Bahnschrift" panose="020B0502040204020203" pitchFamily="34" charset="0"/>
              </a:rPr>
              <a:t>сильно скоррелированы друг с другом, поэтому удалим следующие признаки: 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'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PADUA', '%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удаленной паренхимы', 'Вес, кг', 'Исходный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v 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почки', 'рост2, м2', 'СКФ.1', 'креатинин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max', '</a:t>
            </a:r>
            <a:r>
              <a:rPr lang="ru-RU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диурез, сутки’.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У числовых признаков нет сильной корреляции с </a:t>
            </a:r>
            <a:r>
              <a:rPr lang="ru-RU" dirty="0" err="1">
                <a:latin typeface="Bahnschrift" panose="020B0502040204020203" pitchFamily="34" charset="0"/>
              </a:rPr>
              <a:t>таргетом</a:t>
            </a:r>
            <a:r>
              <a:rPr lang="ru-RU" dirty="0">
                <a:latin typeface="Bahnschrift" panose="020B0502040204020203" pitchFamily="34" charset="0"/>
              </a:rPr>
              <a:t>.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ru-RU" dirty="0">
                <a:latin typeface="Bahnschrift" panose="020B0502040204020203" pitchFamily="34" charset="0"/>
              </a:rPr>
              <a:t>Признаки '</a:t>
            </a:r>
            <a:r>
              <a:rPr lang="en-GB" dirty="0">
                <a:latin typeface="Bahnschrift" panose="020B0502040204020203" pitchFamily="34" charset="0"/>
              </a:rPr>
              <a:t>K+ max' </a:t>
            </a:r>
            <a:r>
              <a:rPr lang="ru-RU" dirty="0">
                <a:latin typeface="Bahnschrift" panose="020B0502040204020203" pitchFamily="34" charset="0"/>
              </a:rPr>
              <a:t>и 'ОЦК' - незначимые признаки</a:t>
            </a:r>
          </a:p>
          <a:p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94494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54B6F-65B6-362B-52E4-B674FBD2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Визуализация. Числовые признаки</a:t>
            </a:r>
            <a:endParaRPr lang="en-RU" b="1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E5C75A-499E-8635-93FD-2B8DDF835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4623"/>
            <a:ext cx="10515600" cy="4273342"/>
          </a:xfrm>
        </p:spPr>
      </p:pic>
    </p:spTree>
    <p:extLst>
      <p:ext uri="{BB962C8B-B14F-4D97-AF65-F5344CB8AC3E}">
        <p14:creationId xmlns:p14="http://schemas.microsoft.com/office/powerpoint/2010/main" val="214633199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651</Words>
  <Application>Microsoft Macintosh PowerPoint</Application>
  <PresentationFormat>Widescreen</PresentationFormat>
  <Paragraphs>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Bahnschrift</vt:lpstr>
      <vt:lpstr>Calibri</vt:lpstr>
      <vt:lpstr>Calibri Light</vt:lpstr>
      <vt:lpstr>Тема Office</vt:lpstr>
      <vt:lpstr>Решение задачи от команды Last Minute</vt:lpstr>
      <vt:lpstr>Содержание</vt:lpstr>
      <vt:lpstr>Команда</vt:lpstr>
      <vt:lpstr>Решение задачи</vt:lpstr>
      <vt:lpstr>Трудности</vt:lpstr>
      <vt:lpstr>Preliminary analysis. Выводы</vt:lpstr>
      <vt:lpstr>EDA &amp; Basic Data Cleaning. Выводы </vt:lpstr>
      <vt:lpstr>EDA &amp; Basic Data Cleaning. Выводы</vt:lpstr>
      <vt:lpstr>Визуализация. Числовые признаки</vt:lpstr>
      <vt:lpstr>Визуализация. Категориальные признаки</vt:lpstr>
      <vt:lpstr>Визуализация. Тестирование моделей</vt:lpstr>
      <vt:lpstr>Модель</vt:lpstr>
      <vt:lpstr>PowerPoint Presentation</vt:lpstr>
      <vt:lpstr>Результаты вычислений</vt:lpstr>
      <vt:lpstr>Улучшение модели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Решение задачи от команды Last Minute</dc:title>
  <dc:creator>Ivan Glebov</dc:creator>
  <cp:lastModifiedBy>Anna Antipova</cp:lastModifiedBy>
  <cp:revision>26</cp:revision>
  <dcterms:created xsi:type="dcterms:W3CDTF">2022-04-15T10:00:46Z</dcterms:created>
  <dcterms:modified xsi:type="dcterms:W3CDTF">2022-04-15T17:04:30Z</dcterms:modified>
</cp:coreProperties>
</file>

<file path=docProps/thumbnail.jpeg>
</file>